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2568" y="-78"/>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3168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04557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404851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87167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51C-DEDE-2647-83F5-EBF72054E983}" type="datetimeFigureOut">
              <a:rPr lang="en-US" smtClean="0"/>
              <a:pPr/>
              <a:t>7/14/2018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76668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E151C-DEDE-2647-83F5-EBF72054E983}" type="datetimeFigureOut">
              <a:rPr lang="en-US" smtClean="0"/>
              <a:pPr/>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50215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E151C-DEDE-2647-83F5-EBF72054E983}" type="datetimeFigureOut">
              <a:rPr lang="en-US" smtClean="0"/>
              <a:pPr/>
              <a:t>7/14/2018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66137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E151C-DEDE-2647-83F5-EBF72054E983}" type="datetimeFigureOut">
              <a:rPr lang="en-US" smtClean="0"/>
              <a:pPr/>
              <a:t>7/14/2018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63604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51C-DEDE-2647-83F5-EBF72054E983}" type="datetimeFigureOut">
              <a:rPr lang="en-US" smtClean="0"/>
              <a:pPr/>
              <a:t>7/14/2018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2370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pPr/>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69628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pPr/>
              <a:t>7/14/2018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79157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51C-DEDE-2647-83F5-EBF72054E983}" type="datetimeFigureOut">
              <a:rPr lang="en-US" smtClean="0"/>
              <a:pPr/>
              <a:t>7/14/2018</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23245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7-19 at 8.21.26 A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3008" y="-126090"/>
            <a:ext cx="7855276" cy="10184489"/>
          </a:xfrm>
          <a:prstGeom prst="rect">
            <a:avLst/>
          </a:prstGeom>
        </p:spPr>
      </p:pic>
      <p:sp>
        <p:nvSpPr>
          <p:cNvPr id="3" name="TextBox 3"/>
          <p:cNvSpPr txBox="1">
            <a:spLocks noChangeArrowheads="1"/>
          </p:cNvSpPr>
          <p:nvPr/>
        </p:nvSpPr>
        <p:spPr bwMode="auto">
          <a:xfrm>
            <a:off x="569934" y="1458173"/>
            <a:ext cx="6470888" cy="448326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lIns="91430" tIns="45715" rIns="91430" bIns="45715">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150000"/>
              </a:lnSpc>
              <a:spcAft>
                <a:spcPts val="800"/>
              </a:spcAft>
            </a:pPr>
            <a:r>
              <a:rPr lang="en-US" sz="1400" dirty="0" smtClean="0">
                <a:latin typeface="Comic Sans MS" panose="030F0702030302020204" pitchFamily="66" charset="0"/>
                <a:cs typeface="Comic Sans MS"/>
              </a:rPr>
              <a:t>Hi! I am Mrs. Lowe. I am so excited to be your child’s teacher! This is my 4</a:t>
            </a:r>
            <a:r>
              <a:rPr lang="en-US" sz="1400" baseline="30000" dirty="0" smtClean="0">
                <a:latin typeface="Comic Sans MS" panose="030F0702030302020204" pitchFamily="66" charset="0"/>
                <a:cs typeface="Comic Sans MS"/>
              </a:rPr>
              <a:t>th</a:t>
            </a:r>
            <a:r>
              <a:rPr lang="en-US" sz="1400" dirty="0" smtClean="0">
                <a:latin typeface="Comic Sans MS" panose="030F0702030302020204" pitchFamily="66" charset="0"/>
                <a:cs typeface="Comic Sans MS"/>
              </a:rPr>
              <a:t>  year at MCES. I have taught first grade for 17 years and kindergarten for 2 years. </a:t>
            </a: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First </a:t>
            </a:r>
            <a:r>
              <a:rPr lang="en-US" sz="1400" dirty="0">
                <a:latin typeface="Comic Sans MS" panose="030F0702030302020204" pitchFamily="66" charset="0"/>
                <a:ea typeface="Calibri" panose="020F0502020204030204" pitchFamily="34" charset="0"/>
                <a:cs typeface="Times New Roman" panose="02020603050405020304" pitchFamily="18" charset="0"/>
              </a:rPr>
              <a:t>grade is my passion!  It never ceases to amaze me what first graders can do! They make so such incredible growth in one year. It is truly a magical experience. I enjoy teaching everything in first grade, especially reading. When children become readers, it opens up a whole new world. They are unstoppable and their future is limitless</a:t>
            </a:r>
            <a:r>
              <a:rPr lang="en-US" sz="1400" dirty="0" smtClean="0">
                <a:latin typeface="Comic Sans MS" panose="030F0702030302020204" pitchFamily="66" charset="0"/>
                <a:ea typeface="Calibri" panose="020F0502020204030204" pitchFamily="34" charset="0"/>
                <a:cs typeface="Times New Roman" panose="02020603050405020304" pitchFamily="18" charset="0"/>
              </a:rPr>
              <a:t>!</a:t>
            </a: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I am looking forward to an AMAZING year!!</a:t>
            </a:r>
          </a:p>
          <a:p>
            <a:pPr>
              <a:lnSpc>
                <a:spcPct val="150000"/>
              </a:lnSpc>
              <a:spcAft>
                <a:spcPts val="800"/>
              </a:spcAft>
            </a:pPr>
            <a:r>
              <a:rPr lang="en-US" sz="1400" dirty="0">
                <a:latin typeface="Comic Sans MS" panose="030F0702030302020204" pitchFamily="66" charset="0"/>
                <a:ea typeface="Calibri" panose="020F0502020204030204" pitchFamily="34" charset="0"/>
                <a:cs typeface="Times New Roman" panose="02020603050405020304" pitchFamily="18" charset="0"/>
              </a:rPr>
              <a:t> </a:t>
            </a:r>
            <a:r>
              <a:rPr lang="en-US" sz="1400" dirty="0" smtClean="0">
                <a:latin typeface="Comic Sans MS" panose="030F0702030302020204" pitchFamily="66" charset="0"/>
                <a:ea typeface="Calibri" panose="020F0502020204030204" pitchFamily="34" charset="0"/>
                <a:cs typeface="Times New Roman" panose="02020603050405020304" pitchFamily="18" charset="0"/>
              </a:rPr>
              <a:t>              Here is my contact information.</a:t>
            </a:r>
            <a:endParaRPr lang="en-US" sz="1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50000"/>
              </a:lnSpc>
              <a:spcAft>
                <a:spcPts val="800"/>
              </a:spcAft>
            </a:pPr>
            <a:endParaRPr lang="en-US" sz="1400" dirty="0" smtClean="0">
              <a:latin typeface="Comic Sans MS" panose="030F0702030302020204" pitchFamily="66" charset="0"/>
              <a:ea typeface="Calibri" panose="020F0502020204030204" pitchFamily="34" charset="0"/>
              <a:cs typeface="Times New Roman" panose="02020603050405020304" pitchFamily="18" charset="0"/>
            </a:endParaRPr>
          </a:p>
        </p:txBody>
      </p:sp>
      <p:sp>
        <p:nvSpPr>
          <p:cNvPr id="4" name="TextBox 5"/>
          <p:cNvSpPr txBox="1">
            <a:spLocks noChangeArrowheads="1"/>
          </p:cNvSpPr>
          <p:nvPr/>
        </p:nvSpPr>
        <p:spPr bwMode="auto">
          <a:xfrm>
            <a:off x="173854" y="6617244"/>
            <a:ext cx="3660775" cy="3108533"/>
          </a:xfrm>
          <a:prstGeom prst="rect">
            <a:avLst/>
          </a:prstGeom>
          <a:noFill/>
          <a:ln w="28575">
            <a:solidFill>
              <a:schemeClr val="tx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400" b="1" dirty="0" smtClean="0">
                <a:solidFill>
                  <a:srgbClr val="FF0066"/>
                </a:solidFill>
                <a:latin typeface="Comic Sans MS"/>
                <a:cs typeface="Comic Sans MS"/>
              </a:rPr>
              <a:t>Favorite Food</a:t>
            </a:r>
            <a:r>
              <a:rPr lang="en-US" sz="1400" dirty="0" smtClean="0">
                <a:latin typeface="Comic Sans MS"/>
                <a:cs typeface="Comic Sans MS"/>
              </a:rPr>
              <a:t>: Salads,  Pasta, Avocados  </a:t>
            </a:r>
          </a:p>
          <a:p>
            <a:pPr eaLnBrk="1" hangingPunct="1"/>
            <a:r>
              <a:rPr lang="en-US" sz="1400" b="1" dirty="0" smtClean="0">
                <a:solidFill>
                  <a:srgbClr val="FF0066"/>
                </a:solidFill>
                <a:latin typeface="Comic Sans MS"/>
                <a:cs typeface="Comic Sans MS"/>
              </a:rPr>
              <a:t>Favorite Drink</a:t>
            </a:r>
            <a:r>
              <a:rPr lang="en-US" sz="1400" dirty="0" smtClean="0">
                <a:latin typeface="Comic Sans MS"/>
                <a:cs typeface="Comic Sans MS"/>
              </a:rPr>
              <a:t>: Coffee</a:t>
            </a:r>
            <a:endParaRPr lang="en-US" sz="1400" dirty="0">
              <a:latin typeface="Comic Sans MS"/>
              <a:cs typeface="Comic Sans MS"/>
            </a:endParaRPr>
          </a:p>
          <a:p>
            <a:pPr eaLnBrk="1" hangingPunct="1"/>
            <a:r>
              <a:rPr lang="en-US" sz="1400" b="1" dirty="0" smtClean="0">
                <a:solidFill>
                  <a:srgbClr val="FF0066"/>
                </a:solidFill>
                <a:latin typeface="Comic Sans MS"/>
                <a:cs typeface="Comic Sans MS"/>
              </a:rPr>
              <a:t>Favorite Stores</a:t>
            </a:r>
            <a:r>
              <a:rPr lang="en-US" sz="1400" dirty="0" smtClean="0">
                <a:latin typeface="Comic Sans MS"/>
                <a:cs typeface="Comic Sans MS"/>
              </a:rPr>
              <a:t>: TJ Maxx, Target, Loft, Amazon</a:t>
            </a:r>
          </a:p>
          <a:p>
            <a:pPr eaLnBrk="1" hangingPunct="1"/>
            <a:r>
              <a:rPr lang="en-US" sz="1400" b="1" dirty="0" smtClean="0">
                <a:solidFill>
                  <a:srgbClr val="FF0066"/>
                </a:solidFill>
                <a:latin typeface="Comic Sans MS"/>
                <a:cs typeface="Comic Sans MS"/>
              </a:rPr>
              <a:t>Favorite TV Show</a:t>
            </a:r>
            <a:r>
              <a:rPr lang="en-US" sz="1400" dirty="0" smtClean="0">
                <a:latin typeface="Comic Sans MS"/>
                <a:cs typeface="Comic Sans MS"/>
              </a:rPr>
              <a:t>: The Office</a:t>
            </a:r>
          </a:p>
          <a:p>
            <a:pPr eaLnBrk="1" hangingPunct="1"/>
            <a:r>
              <a:rPr lang="en-US" sz="1400" b="1" dirty="0" smtClean="0">
                <a:solidFill>
                  <a:srgbClr val="FF0066"/>
                </a:solidFill>
                <a:latin typeface="Comic Sans MS"/>
                <a:cs typeface="Comic Sans MS"/>
              </a:rPr>
              <a:t>Favorite Food Places</a:t>
            </a:r>
            <a:r>
              <a:rPr lang="en-US" sz="1400" dirty="0" smtClean="0">
                <a:latin typeface="Comic Sans MS"/>
                <a:cs typeface="Comic Sans MS"/>
              </a:rPr>
              <a:t>: Whole Foods, Caribou, First Watch, Moe’s </a:t>
            </a:r>
            <a:endParaRPr lang="en-US" sz="1400" dirty="0">
              <a:latin typeface="Comic Sans MS"/>
              <a:cs typeface="Comic Sans MS"/>
            </a:endParaRPr>
          </a:p>
          <a:p>
            <a:pPr eaLnBrk="1" hangingPunct="1"/>
            <a:r>
              <a:rPr lang="en-US" sz="1400" b="1" dirty="0" smtClean="0">
                <a:solidFill>
                  <a:srgbClr val="FF0066"/>
                </a:solidFill>
                <a:latin typeface="Comic Sans MS"/>
                <a:cs typeface="Comic Sans MS"/>
              </a:rPr>
              <a:t>Hobbies</a:t>
            </a:r>
            <a:r>
              <a:rPr lang="en-US" sz="1400" dirty="0" smtClean="0">
                <a:latin typeface="Comic Sans MS"/>
                <a:cs typeface="Comic Sans MS"/>
              </a:rPr>
              <a:t>: Watching my son play golf, watching my daughter dance, </a:t>
            </a:r>
          </a:p>
          <a:p>
            <a:pPr eaLnBrk="1" hangingPunct="1"/>
            <a:r>
              <a:rPr lang="en-US" sz="1400" dirty="0" smtClean="0">
                <a:latin typeface="Comic Sans MS"/>
                <a:cs typeface="Comic Sans MS"/>
              </a:rPr>
              <a:t>Traveling, going to DPAC to watch Broadway shows</a:t>
            </a:r>
          </a:p>
          <a:p>
            <a:pPr eaLnBrk="1" hangingPunct="1"/>
            <a:r>
              <a:rPr lang="en-US" sz="1400" b="1" dirty="0" smtClean="0">
                <a:solidFill>
                  <a:srgbClr val="FF0066"/>
                </a:solidFill>
                <a:latin typeface="Comic Sans MS"/>
                <a:cs typeface="Comic Sans MS"/>
              </a:rPr>
              <a:t>Favorite </a:t>
            </a:r>
            <a:r>
              <a:rPr lang="en-US" sz="1400" b="1" dirty="0" smtClean="0">
                <a:solidFill>
                  <a:srgbClr val="FF0066"/>
                </a:solidFill>
                <a:latin typeface="Comic Sans MS"/>
                <a:cs typeface="Comic Sans MS"/>
              </a:rPr>
              <a:t>Treats</a:t>
            </a:r>
            <a:r>
              <a:rPr lang="en-US" sz="1400" dirty="0" smtClean="0">
                <a:latin typeface="Comic Sans MS"/>
                <a:cs typeface="Comic Sans MS"/>
              </a:rPr>
              <a:t>: </a:t>
            </a:r>
            <a:r>
              <a:rPr lang="en-US" sz="1400" dirty="0" smtClean="0">
                <a:latin typeface="Comic Sans MS"/>
                <a:cs typeface="Comic Sans MS"/>
              </a:rPr>
              <a:t>Dark Chocolate Justin’s Peanut Butter </a:t>
            </a:r>
            <a:r>
              <a:rPr lang="en-US" sz="1400" dirty="0" smtClean="0">
                <a:latin typeface="Comic Sans MS"/>
                <a:cs typeface="Comic Sans MS"/>
              </a:rPr>
              <a:t>Cups, Vegan Oatmeal Cookies from Whole Foods</a:t>
            </a:r>
            <a:endParaRPr lang="en-US" sz="1400" dirty="0">
              <a:solidFill>
                <a:srgbClr val="FF0066"/>
              </a:solidFill>
              <a:latin typeface="Comic Sans MS"/>
              <a:cs typeface="Comic Sans MS"/>
            </a:endParaRPr>
          </a:p>
        </p:txBody>
      </p:sp>
      <p:sp>
        <p:nvSpPr>
          <p:cNvPr id="5" name="Rectangle 9"/>
          <p:cNvSpPr>
            <a:spLocks noChangeArrowheads="1"/>
          </p:cNvSpPr>
          <p:nvPr/>
        </p:nvSpPr>
        <p:spPr bwMode="auto">
          <a:xfrm>
            <a:off x="391277" y="6155589"/>
            <a:ext cx="3073817" cy="461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spAutoFit/>
          </a:bodyPr>
          <a:lstStyle/>
          <a:p>
            <a:pPr algn="ctr"/>
            <a:r>
              <a:rPr lang="en-US" sz="2400" dirty="0">
                <a:solidFill>
                  <a:srgbClr val="FF0066"/>
                </a:solidFill>
                <a:latin typeface="KG HAPPY" panose="02000000000000000000" pitchFamily="2" charset="0"/>
                <a:cs typeface="Comic Sans MS"/>
              </a:rPr>
              <a:t>MY FAVORITES</a:t>
            </a:r>
          </a:p>
        </p:txBody>
      </p:sp>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372319" y="6386416"/>
            <a:ext cx="2701380" cy="3067484"/>
          </a:xfrm>
          <a:prstGeom prst="rect">
            <a:avLst/>
          </a:prstGeom>
        </p:spPr>
      </p:pic>
      <p:pic>
        <p:nvPicPr>
          <p:cNvPr id="11" name="Picture 10"/>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388903" y="4387417"/>
            <a:ext cx="1414603" cy="1414603"/>
          </a:xfrm>
          <a:prstGeom prst="rect">
            <a:avLst/>
          </a:prstGeom>
        </p:spPr>
      </p:pic>
      <p:pic>
        <p:nvPicPr>
          <p:cNvPr id="13" name="Picture 12"/>
          <p:cNvPicPr>
            <a:picLocks noChangeAspect="1"/>
          </p:cNvPicPr>
          <p:nvPr/>
        </p:nvPicPr>
        <p:blipFill>
          <a:blip r:embed="rId5"/>
          <a:stretch>
            <a:fillRect/>
          </a:stretch>
        </p:blipFill>
        <p:spPr>
          <a:xfrm rot="11312356">
            <a:off x="3784396" y="5032489"/>
            <a:ext cx="1406754" cy="606162"/>
          </a:xfrm>
          <a:prstGeom prst="rect">
            <a:avLst/>
          </a:prstGeom>
        </p:spPr>
      </p:pic>
    </p:spTree>
    <p:extLst>
      <p:ext uri="{BB962C8B-B14F-4D97-AF65-F5344CB8AC3E}">
        <p14:creationId xmlns="" xmlns:p14="http://schemas.microsoft.com/office/powerpoint/2010/main" val="30812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207</Words>
  <Application>Microsoft Office PowerPoint</Application>
  <PresentationFormat>Custom</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Parents:   I am so excited to offer you a chance to help in our classroom. Even if you can’t volunteer during the day there are other ways for you to be involved! If there is something not listed that you would like to do, please let me know.     __ Reading Partner – Read with a child or small groups.   __ Classroom Preparation – This job can be done in the classroom or at home.  It can involve cutting large numbers of things, gluing, stapling, hole punching, etc.    __ Class Photographer – Our photographer would need to come to our special events, take pictures, develop them and create some sort of display to hang in the classroom.    __ Field Trip Chaperone – Ready for travel and excitement?  I can always use extra hands during our class field trip.   __ Tutor – Devote your time to helping students who need some extra one-on-one help. You may be drilling flash cards, studying spelling words, reading, or working on writing.    __ The “Essentials” Helper – Lend a helping hand in making copies and paper work that needs to be done throughout the week.    __ Other Needs – If you see a need that I have not mentioned, please contact me!  I would be grateful to have you help in any way that you feel will be an asset to our students.   Parent’s Name: __________________   Child’s Name: ________________   Phone Number (Home): ________________  (Work): _________________   Best time to call: __________________   I can volunteer:  Day(s) of the week: ________________        Time: _____________</dc:title>
  <dc:creator>Sarah Lane</dc:creator>
  <cp:lastModifiedBy>owner</cp:lastModifiedBy>
  <cp:revision>14</cp:revision>
  <dcterms:created xsi:type="dcterms:W3CDTF">2013-07-19T12:22:42Z</dcterms:created>
  <dcterms:modified xsi:type="dcterms:W3CDTF">2018-07-14T13:46:58Z</dcterms:modified>
</cp:coreProperties>
</file>