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5" d="100"/>
          <a:sy n="105" d="100"/>
        </p:scale>
        <p:origin x="-1446" y="438"/>
      </p:cViewPr>
      <p:guideLst>
        <p:guide orient="horz" pos="3168"/>
        <p:guide pos="24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pPr/>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131680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pPr/>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20455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pPr/>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40485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E151C-DEDE-2647-83F5-EBF72054E983}" type="datetimeFigureOut">
              <a:rPr lang="en-US" smtClean="0"/>
              <a:pPr/>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18716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51C-DEDE-2647-83F5-EBF72054E983}" type="datetimeFigureOut">
              <a:rPr lang="en-US" smtClean="0"/>
              <a:pPr/>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176668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E151C-DEDE-2647-83F5-EBF72054E983}" type="datetimeFigureOut">
              <a:rPr lang="en-US" smtClean="0"/>
              <a:pPr/>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25021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E151C-DEDE-2647-83F5-EBF72054E983}" type="datetimeFigureOut">
              <a:rPr lang="en-US" smtClean="0"/>
              <a:pPr/>
              <a:t>7/14/2018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66137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E151C-DEDE-2647-83F5-EBF72054E983}" type="datetimeFigureOut">
              <a:rPr lang="en-US" smtClean="0"/>
              <a:pPr/>
              <a:t>7/14/2018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36360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51C-DEDE-2647-83F5-EBF72054E983}" type="datetimeFigureOut">
              <a:rPr lang="en-US" smtClean="0"/>
              <a:pPr/>
              <a:t>7/14/2018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12370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pPr/>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369628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pPr/>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279157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51C-DEDE-2647-83F5-EBF72054E983}" type="datetimeFigureOut">
              <a:rPr lang="en-US" smtClean="0"/>
              <a:pPr/>
              <a:t>7/14/2018</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21AE56B9-600F-9847-822C-852017768B42}" type="slidenum">
              <a:rPr lang="en-US" smtClean="0"/>
              <a:pPr/>
              <a:t>‹#›</a:t>
            </a:fld>
            <a:endParaRPr lang="en-US"/>
          </a:p>
        </p:txBody>
      </p:sp>
    </p:spTree>
    <p:extLst>
      <p:ext uri="{BB962C8B-B14F-4D97-AF65-F5344CB8AC3E}">
        <p14:creationId xmlns:p14="http://schemas.microsoft.com/office/powerpoint/2010/main" xmlns="" val="323245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8.21.26 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008" y="-126090"/>
            <a:ext cx="7855276" cy="10184489"/>
          </a:xfrm>
          <a:prstGeom prst="rect">
            <a:avLst/>
          </a:prstGeom>
        </p:spPr>
      </p:pic>
      <p:sp>
        <p:nvSpPr>
          <p:cNvPr id="3" name="TextBox 3"/>
          <p:cNvSpPr txBox="1">
            <a:spLocks noChangeArrowheads="1"/>
          </p:cNvSpPr>
          <p:nvPr/>
        </p:nvSpPr>
        <p:spPr bwMode="auto">
          <a:xfrm>
            <a:off x="569934" y="1458173"/>
            <a:ext cx="6470888" cy="403955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150000"/>
              </a:lnSpc>
              <a:spcAft>
                <a:spcPts val="800"/>
              </a:spcAft>
            </a:pPr>
            <a:r>
              <a:rPr lang="en-US" sz="1400" dirty="0" smtClean="0">
                <a:latin typeface="Comic Sans MS" panose="030F0702030302020204" pitchFamily="66" charset="0"/>
                <a:cs typeface="Comic Sans MS"/>
              </a:rPr>
              <a:t>Hi! I am Mrs. Atcheson. I am so excited to be your child’s teacher! This is my 5</a:t>
            </a:r>
            <a:r>
              <a:rPr lang="en-US" sz="1400" baseline="30000" dirty="0" smtClean="0">
                <a:latin typeface="Comic Sans MS" panose="030F0702030302020204" pitchFamily="66" charset="0"/>
                <a:cs typeface="Comic Sans MS"/>
              </a:rPr>
              <a:t>th</a:t>
            </a:r>
            <a:r>
              <a:rPr lang="en-US" sz="1400" dirty="0" smtClean="0">
                <a:latin typeface="Comic Sans MS" panose="030F0702030302020204" pitchFamily="66" charset="0"/>
                <a:cs typeface="Comic Sans MS"/>
              </a:rPr>
              <a:t> year at MCES. I have taught first grade </a:t>
            </a:r>
            <a:r>
              <a:rPr lang="en-US" sz="1400" smtClean="0">
                <a:latin typeface="Comic Sans MS" panose="030F0702030302020204" pitchFamily="66" charset="0"/>
                <a:cs typeface="Comic Sans MS"/>
              </a:rPr>
              <a:t>for </a:t>
            </a:r>
            <a:r>
              <a:rPr lang="en-US" sz="1400" dirty="0">
                <a:latin typeface="Comic Sans MS" panose="030F0702030302020204" pitchFamily="66" charset="0"/>
                <a:cs typeface="Comic Sans MS"/>
              </a:rPr>
              <a:t>6</a:t>
            </a:r>
            <a:r>
              <a:rPr lang="en-US" sz="1400" smtClean="0">
                <a:latin typeface="Comic Sans MS" panose="030F0702030302020204" pitchFamily="66" charset="0"/>
                <a:cs typeface="Comic Sans MS"/>
              </a:rPr>
              <a:t>  </a:t>
            </a:r>
            <a:r>
              <a:rPr lang="en-US" sz="1400" dirty="0" smtClean="0">
                <a:latin typeface="Comic Sans MS" panose="030F0702030302020204" pitchFamily="66" charset="0"/>
                <a:cs typeface="Comic Sans MS"/>
              </a:rPr>
              <a:t>years and kindergarten for 17 years. </a:t>
            </a:r>
          </a:p>
          <a:p>
            <a:pPr>
              <a:lnSpc>
                <a:spcPct val="150000"/>
              </a:lnSpc>
              <a:spcAft>
                <a:spcPts val="800"/>
              </a:spcAft>
            </a:pPr>
            <a:r>
              <a:rPr lang="en-US" sz="1400" dirty="0" smtClean="0">
                <a:latin typeface="Comic Sans MS" panose="030F0702030302020204" pitchFamily="66" charset="0"/>
                <a:ea typeface="Calibri" panose="020F0502020204030204" pitchFamily="34" charset="0"/>
                <a:cs typeface="Times New Roman" panose="02020603050405020304" pitchFamily="18" charset="0"/>
              </a:rPr>
              <a:t>I am originally from Charleston, West Virginia but have lived in North Carolina ever since graduating from ECU (Go Pirates!) in 1994!  I enjoy spending time with my husband, children, and fur babies.  In my spare time I love to garden and spend as much time as possible at the beach.</a:t>
            </a:r>
          </a:p>
          <a:p>
            <a:pPr>
              <a:lnSpc>
                <a:spcPct val="150000"/>
              </a:lnSpc>
              <a:spcAft>
                <a:spcPts val="800"/>
              </a:spcAft>
            </a:pPr>
            <a:r>
              <a:rPr lang="en-US" sz="1400" dirty="0" smtClean="0">
                <a:latin typeface="Comic Sans MS" panose="030F0702030302020204" pitchFamily="66" charset="0"/>
                <a:ea typeface="Calibri" panose="020F0502020204030204" pitchFamily="34" charset="0"/>
                <a:cs typeface="Times New Roman" panose="02020603050405020304" pitchFamily="18" charset="0"/>
              </a:rPr>
              <a:t>I can’t wait to begin a wonderful year of learning and growing together at MCES! I am looking forward to an AMAZING year!!</a:t>
            </a:r>
          </a:p>
          <a:p>
            <a:pPr>
              <a:lnSpc>
                <a:spcPct val="150000"/>
              </a:lnSpc>
              <a:spcAft>
                <a:spcPts val="800"/>
              </a:spcAft>
            </a:pPr>
            <a:r>
              <a:rPr lang="en-US" sz="1400" dirty="0">
                <a:latin typeface="Comic Sans MS" panose="030F0702030302020204" pitchFamily="66" charset="0"/>
                <a:ea typeface="Calibri" panose="020F0502020204030204" pitchFamily="34" charset="0"/>
                <a:cs typeface="Times New Roman" panose="02020603050405020304" pitchFamily="18" charset="0"/>
              </a:rPr>
              <a:t> </a:t>
            </a:r>
            <a:r>
              <a:rPr lang="en-US" sz="1400" dirty="0" smtClean="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800"/>
              </a:spcAft>
            </a:pPr>
            <a:endParaRPr lang="en-US" sz="1400" dirty="0" smtClean="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5"/>
          <p:cNvSpPr txBox="1">
            <a:spLocks noChangeArrowheads="1"/>
          </p:cNvSpPr>
          <p:nvPr/>
        </p:nvSpPr>
        <p:spPr bwMode="auto">
          <a:xfrm>
            <a:off x="173854" y="6524622"/>
            <a:ext cx="3660775" cy="2739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dirty="0">
              <a:latin typeface="Comic Sans MS"/>
              <a:cs typeface="Comic Sans MS"/>
            </a:endParaRPr>
          </a:p>
          <a:p>
            <a:pPr eaLnBrk="1" hangingPunct="1"/>
            <a:endParaRPr lang="en-US" sz="1400" dirty="0">
              <a:latin typeface="Comic Sans MS"/>
              <a:cs typeface="Comic Sans MS"/>
            </a:endParaRPr>
          </a:p>
          <a:p>
            <a:pPr eaLnBrk="1" hangingPunct="1"/>
            <a:r>
              <a:rPr lang="en-US" sz="1400" dirty="0" smtClean="0">
                <a:solidFill>
                  <a:srgbClr val="FF0066"/>
                </a:solidFill>
                <a:latin typeface="Comic Sans MS"/>
                <a:cs typeface="Comic Sans MS"/>
              </a:rPr>
              <a:t>Drinks</a:t>
            </a:r>
            <a:r>
              <a:rPr lang="en-US" sz="1400" dirty="0" smtClean="0">
                <a:latin typeface="Comic Sans MS"/>
                <a:cs typeface="Comic Sans MS"/>
              </a:rPr>
              <a:t>: Sweet tea, Sparkling water</a:t>
            </a:r>
            <a:endParaRPr lang="en-US" sz="1400" dirty="0">
              <a:latin typeface="Comic Sans MS"/>
              <a:cs typeface="Comic Sans MS"/>
            </a:endParaRPr>
          </a:p>
          <a:p>
            <a:pPr eaLnBrk="1" hangingPunct="1"/>
            <a:r>
              <a:rPr lang="en-US" sz="1400" dirty="0" smtClean="0">
                <a:solidFill>
                  <a:srgbClr val="FF0066"/>
                </a:solidFill>
                <a:latin typeface="Comic Sans MS"/>
                <a:cs typeface="Comic Sans MS"/>
              </a:rPr>
              <a:t>Stores</a:t>
            </a:r>
            <a:r>
              <a:rPr lang="en-US" sz="1400" dirty="0" smtClean="0">
                <a:latin typeface="Comic Sans MS"/>
                <a:cs typeface="Comic Sans MS"/>
              </a:rPr>
              <a:t>: Target, Loft, Lowes Hardware, Kohl’s</a:t>
            </a:r>
            <a:endParaRPr lang="en-US" sz="1400" dirty="0">
              <a:latin typeface="Comic Sans MS"/>
              <a:cs typeface="Comic Sans MS"/>
            </a:endParaRPr>
          </a:p>
          <a:p>
            <a:pPr eaLnBrk="1" hangingPunct="1"/>
            <a:r>
              <a:rPr lang="en-US" sz="1400" dirty="0" smtClean="0">
                <a:solidFill>
                  <a:srgbClr val="FF0066"/>
                </a:solidFill>
                <a:latin typeface="Comic Sans MS"/>
                <a:cs typeface="Comic Sans MS"/>
              </a:rPr>
              <a:t>TV Show</a:t>
            </a:r>
            <a:r>
              <a:rPr lang="en-US" sz="1400" dirty="0" smtClean="0">
                <a:latin typeface="Comic Sans MS"/>
                <a:cs typeface="Comic Sans MS"/>
              </a:rPr>
              <a:t>: HGTV</a:t>
            </a:r>
            <a:endParaRPr lang="en-US" sz="1400" dirty="0">
              <a:solidFill>
                <a:srgbClr val="FF0066"/>
              </a:solidFill>
              <a:latin typeface="Comic Sans MS"/>
              <a:cs typeface="Comic Sans MS"/>
            </a:endParaRPr>
          </a:p>
          <a:p>
            <a:pPr eaLnBrk="1" hangingPunct="1"/>
            <a:r>
              <a:rPr lang="en-US" sz="1400" dirty="0" smtClean="0">
                <a:solidFill>
                  <a:srgbClr val="FF0066"/>
                </a:solidFill>
                <a:latin typeface="Comic Sans MS"/>
                <a:cs typeface="Comic Sans MS"/>
              </a:rPr>
              <a:t>Favorite Food Places</a:t>
            </a:r>
            <a:r>
              <a:rPr lang="en-US" sz="1400" dirty="0" smtClean="0">
                <a:latin typeface="Comic Sans MS"/>
                <a:cs typeface="Comic Sans MS"/>
              </a:rPr>
              <a:t>: Panera, Starbucks, and Moe’s</a:t>
            </a:r>
            <a:endParaRPr lang="en-US" sz="1400" dirty="0">
              <a:latin typeface="Comic Sans MS"/>
              <a:cs typeface="Comic Sans MS"/>
            </a:endParaRPr>
          </a:p>
          <a:p>
            <a:pPr eaLnBrk="1" hangingPunct="1"/>
            <a:r>
              <a:rPr lang="en-US" sz="1400" dirty="0" smtClean="0">
                <a:solidFill>
                  <a:srgbClr val="FF0066"/>
                </a:solidFill>
                <a:latin typeface="Comic Sans MS"/>
                <a:cs typeface="Comic Sans MS"/>
              </a:rPr>
              <a:t>Hobbies</a:t>
            </a:r>
            <a:r>
              <a:rPr lang="en-US" sz="1400" dirty="0" smtClean="0">
                <a:latin typeface="Comic Sans MS"/>
                <a:cs typeface="Comic Sans MS"/>
              </a:rPr>
              <a:t>: Reading, gardening (I love indoor plants too!!)</a:t>
            </a:r>
          </a:p>
          <a:p>
            <a:pPr eaLnBrk="1" hangingPunct="1"/>
            <a:r>
              <a:rPr lang="en-US" sz="1400" dirty="0" smtClean="0">
                <a:solidFill>
                  <a:srgbClr val="FF0066"/>
                </a:solidFill>
                <a:latin typeface="Comic Sans MS"/>
                <a:cs typeface="Comic Sans MS"/>
              </a:rPr>
              <a:t>Sports Team: </a:t>
            </a:r>
            <a:r>
              <a:rPr lang="en-US" sz="1400" dirty="0" smtClean="0">
                <a:latin typeface="Comic Sans MS"/>
                <a:cs typeface="Comic Sans MS"/>
              </a:rPr>
              <a:t>Denver Broncos</a:t>
            </a:r>
          </a:p>
          <a:p>
            <a:pPr eaLnBrk="1" hangingPunct="1"/>
            <a:r>
              <a:rPr lang="en-US" sz="1400" dirty="0" smtClean="0">
                <a:solidFill>
                  <a:srgbClr val="FF0066"/>
                </a:solidFill>
                <a:latin typeface="Comic Sans MS"/>
                <a:cs typeface="Comic Sans MS"/>
              </a:rPr>
              <a:t>Color:  </a:t>
            </a:r>
            <a:r>
              <a:rPr lang="en-US" sz="1400" dirty="0" smtClean="0">
                <a:latin typeface="Comic Sans MS"/>
                <a:cs typeface="Comic Sans MS"/>
              </a:rPr>
              <a:t>Yellow</a:t>
            </a:r>
            <a:endParaRPr lang="en-US" sz="1400" dirty="0">
              <a:solidFill>
                <a:srgbClr val="FF0066"/>
              </a:solidFill>
              <a:latin typeface="Comic Sans MS"/>
              <a:cs typeface="Comic Sans MS"/>
            </a:endParaRPr>
          </a:p>
        </p:txBody>
      </p:sp>
      <p:sp>
        <p:nvSpPr>
          <p:cNvPr id="5" name="Rectangle 9"/>
          <p:cNvSpPr>
            <a:spLocks noChangeArrowheads="1"/>
          </p:cNvSpPr>
          <p:nvPr/>
        </p:nvSpPr>
        <p:spPr bwMode="auto">
          <a:xfrm>
            <a:off x="391278" y="6155589"/>
            <a:ext cx="2696616" cy="461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5" rIns="91430" bIns="45715">
            <a:spAutoFit/>
          </a:bodyPr>
          <a:lstStyle/>
          <a:p>
            <a:pPr algn="ctr"/>
            <a:r>
              <a:rPr lang="en-US" sz="2400" dirty="0">
                <a:solidFill>
                  <a:srgbClr val="FF0066"/>
                </a:solidFill>
                <a:latin typeface="KG HAPPY" panose="02000000000000000000" pitchFamily="2" charset="0"/>
                <a:cs typeface="Comic Sans MS"/>
              </a:rPr>
              <a:t>MY FAVORITES</a:t>
            </a:r>
          </a:p>
        </p:txBody>
      </p:sp>
      <p:pic>
        <p:nvPicPr>
          <p:cNvPr id="9" name="Picture 8" descr="DSCN0155.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4051745" y="6155589"/>
            <a:ext cx="2334291" cy="3254224"/>
          </a:xfrm>
          <a:prstGeom prst="rect">
            <a:avLst/>
          </a:prstGeom>
        </p:spPr>
      </p:pic>
    </p:spTree>
    <p:extLst>
      <p:ext uri="{BB962C8B-B14F-4D97-AF65-F5344CB8AC3E}">
        <p14:creationId xmlns:p14="http://schemas.microsoft.com/office/powerpoint/2010/main" xmlns="" val="308128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178</Words>
  <Application>Microsoft Office PowerPoint</Application>
  <PresentationFormat>Custom</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Parents:   I am so excited to offer you a chance to help in our classroom. Even if you can’t volunteer during the day there are other ways for you to be involved! If there is something not listed that you would like to do, please let me know.     __ Reading Partner – Read with a child or small groups.   __ Classroom Preparation – This job can be done in the classroom or at home.  It can involve cutting large numbers of things, gluing, stapling, hole punching, etc.    __ Class Photographer – Our photographer would need to come to our special events, take pictures, develop them and create some sort of display to hang in the classroom.    __ Field Trip Chaperone – Ready for travel and excitement?  I can always use extra hands during our class field trip.   __ Tutor – Devote your time to helping students who need some extra one-on-one help. You may be drilling flash cards, studying spelling words, reading, or working on writing.    __ The “Essentials” Helper – Lend a helping hand in making copies and paper work that needs to be done throughout the week.    __ Other Needs – If you see a need that I have not mentioned, please contact me!  I would be grateful to have you help in any way that you feel will be an asset to our students.   Parent’s Name: __________________   Child’s Name: ________________   Phone Number (Home): ________________  (Work): _________________   Best time to call: __________________   I can volunteer:  Day(s) of the week: ________________        Time: _____________</dc:title>
  <dc:creator>Sarah Lane</dc:creator>
  <cp:lastModifiedBy>owner</cp:lastModifiedBy>
  <cp:revision>18</cp:revision>
  <dcterms:created xsi:type="dcterms:W3CDTF">2013-07-19T12:22:42Z</dcterms:created>
  <dcterms:modified xsi:type="dcterms:W3CDTF">2018-07-14T13:41:50Z</dcterms:modified>
</cp:coreProperties>
</file>